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0" r:id="rId2"/>
    <p:sldId id="258" r:id="rId3"/>
    <p:sldId id="263" r:id="rId4"/>
    <p:sldId id="272" r:id="rId5"/>
    <p:sldId id="273" r:id="rId6"/>
    <p:sldId id="271" r:id="rId7"/>
    <p:sldId id="262" r:id="rId8"/>
    <p:sldId id="256" r:id="rId9"/>
    <p:sldId id="260" r:id="rId10"/>
    <p:sldId id="259" r:id="rId11"/>
    <p:sldId id="257" r:id="rId12"/>
    <p:sldId id="268" r:id="rId13"/>
    <p:sldId id="261" r:id="rId14"/>
    <p:sldId id="265" r:id="rId15"/>
    <p:sldId id="266" r:id="rId16"/>
    <p:sldId id="267" r:id="rId17"/>
    <p:sldId id="269" r:id="rId18"/>
    <p:sldId id="264" r:id="rId19"/>
    <p:sldId id="274" r:id="rId20"/>
    <p:sldId id="275" r:id="rId21"/>
  </p:sldIdLst>
  <p:sldSz cx="38404800" cy="24688800"/>
  <p:notesSz cx="9144000" cy="6858000"/>
  <p:embeddedFontLst>
    <p:embeddedFont>
      <p:font typeface="Aharoni" panose="02010803020104030203" pitchFamily="2" charset="-79"/>
      <p:bold r:id="rId22"/>
    </p:embeddedFont>
    <p:embeddedFont>
      <p:font typeface="Bradley Hand ITC" panose="03070402050302030203" pitchFamily="66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291" autoAdjust="0"/>
  </p:normalViewPr>
  <p:slideViewPr>
    <p:cSldViewPr snapToGrid="0">
      <p:cViewPr>
        <p:scale>
          <a:sx n="19" d="100"/>
          <a:sy n="19" d="100"/>
        </p:scale>
        <p:origin x="112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040507"/>
            <a:ext cx="28803600" cy="8595360"/>
          </a:xfrm>
        </p:spPr>
        <p:txBody>
          <a:bodyPr anchor="b"/>
          <a:lstStyle>
            <a:lvl1pPr algn="ctr"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2967337"/>
            <a:ext cx="28803600" cy="5960743"/>
          </a:xfrm>
        </p:spPr>
        <p:txBody>
          <a:bodyPr/>
          <a:lstStyle>
            <a:lvl1pPr marL="0" indent="0" algn="ctr">
              <a:buNone/>
              <a:defRPr sz="7560"/>
            </a:lvl1pPr>
            <a:lvl2pPr marL="1440180" indent="0" algn="ctr">
              <a:buNone/>
              <a:defRPr sz="6300"/>
            </a:lvl2pPr>
            <a:lvl3pPr marL="2880360" indent="0" algn="ctr">
              <a:buNone/>
              <a:defRPr sz="5670"/>
            </a:lvl3pPr>
            <a:lvl4pPr marL="4320540" indent="0" algn="ctr">
              <a:buNone/>
              <a:defRPr sz="5040"/>
            </a:lvl4pPr>
            <a:lvl5pPr marL="5760720" indent="0" algn="ctr">
              <a:buNone/>
              <a:defRPr sz="5040"/>
            </a:lvl5pPr>
            <a:lvl6pPr marL="7200900" indent="0" algn="ctr">
              <a:buNone/>
              <a:defRPr sz="5040"/>
            </a:lvl6pPr>
            <a:lvl7pPr marL="8641080" indent="0" algn="ctr">
              <a:buNone/>
              <a:defRPr sz="5040"/>
            </a:lvl7pPr>
            <a:lvl8pPr marL="10081260" indent="0" algn="ctr">
              <a:buNone/>
              <a:defRPr sz="5040"/>
            </a:lvl8pPr>
            <a:lvl9pPr marL="11521440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5" y="1314450"/>
            <a:ext cx="8281035" cy="209226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0" y="1314450"/>
            <a:ext cx="24363045" cy="209226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28" y="6155059"/>
            <a:ext cx="33124140" cy="10269853"/>
          </a:xfrm>
        </p:spPr>
        <p:txBody>
          <a:bodyPr anchor="b"/>
          <a:lstStyle>
            <a:lvl1pPr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28" y="16522069"/>
            <a:ext cx="33124140" cy="5400673"/>
          </a:xfrm>
        </p:spPr>
        <p:txBody>
          <a:bodyPr/>
          <a:lstStyle>
            <a:lvl1pPr marL="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314452"/>
            <a:ext cx="33124140" cy="4772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4" y="6052187"/>
            <a:ext cx="16247029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4" y="9018270"/>
            <a:ext cx="16247029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0" y="6052187"/>
            <a:ext cx="16327042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0" y="9018270"/>
            <a:ext cx="16327042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3554732"/>
            <a:ext cx="19442430" cy="17545050"/>
          </a:xfrm>
        </p:spPr>
        <p:txBody>
          <a:bodyPr/>
          <a:lstStyle>
            <a:lvl1pPr>
              <a:defRPr sz="10080"/>
            </a:lvl1pPr>
            <a:lvl2pPr>
              <a:defRPr sz="8820"/>
            </a:lvl2pPr>
            <a:lvl3pPr>
              <a:defRPr sz="756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6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3554732"/>
            <a:ext cx="19442430" cy="17545050"/>
          </a:xfrm>
        </p:spPr>
        <p:txBody>
          <a:bodyPr anchor="t"/>
          <a:lstStyle>
            <a:lvl1pPr marL="0" indent="0">
              <a:buNone/>
              <a:defRPr sz="10080"/>
            </a:lvl1pPr>
            <a:lvl2pPr marL="1440180" indent="0">
              <a:buNone/>
              <a:defRPr sz="8820"/>
            </a:lvl2pPr>
            <a:lvl3pPr marL="2880360" indent="0">
              <a:buNone/>
              <a:defRPr sz="756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8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314452"/>
            <a:ext cx="3312414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6572250"/>
            <a:ext cx="3312414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083FA-5894-4C15-B9DF-D0D1D421EB9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2882862"/>
            <a:ext cx="129616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8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360" rtl="0" eaLnBrk="1" latinLnBrk="0" hangingPunct="1">
        <a:lnSpc>
          <a:spcPct val="90000"/>
        </a:lnSpc>
        <a:spcBef>
          <a:spcPct val="0"/>
        </a:spcBef>
        <a:buNone/>
        <a:defRPr sz="1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90" indent="-720090" algn="l" defTabSz="2880360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2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431D14-0EDA-4DE0-ADD8-861B82E08FC6}"/>
              </a:ext>
            </a:extLst>
          </p:cNvPr>
          <p:cNvGrpSpPr/>
          <p:nvPr/>
        </p:nvGrpSpPr>
        <p:grpSpPr>
          <a:xfrm>
            <a:off x="10573908" y="6426402"/>
            <a:ext cx="17256983" cy="10488458"/>
            <a:chOff x="10573908" y="6725130"/>
            <a:chExt cx="17256983" cy="104884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8620D2-A349-421B-8232-1AE10BD52DBD}"/>
                </a:ext>
              </a:extLst>
            </p:cNvPr>
            <p:cNvSpPr/>
            <p:nvPr/>
          </p:nvSpPr>
          <p:spPr>
            <a:xfrm>
              <a:off x="10573908" y="10253681"/>
              <a:ext cx="17256983" cy="40934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62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Database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C39A9-4C2C-44A0-91A0-31973654ABCD}"/>
                </a:ext>
              </a:extLst>
            </p:cNvPr>
            <p:cNvSpPr/>
            <p:nvPr/>
          </p:nvSpPr>
          <p:spPr>
            <a:xfrm>
              <a:off x="10573908" y="6725130"/>
              <a:ext cx="17256983" cy="45089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7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TechShoi</a:t>
              </a:r>
              <a:endParaRPr lang="en-US" sz="287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932227-62B2-48F7-9F8A-F62FCB40F21B}"/>
                </a:ext>
              </a:extLst>
            </p:cNvPr>
            <p:cNvSpPr/>
            <p:nvPr/>
          </p:nvSpPr>
          <p:spPr>
            <a:xfrm>
              <a:off x="10573908" y="13627991"/>
              <a:ext cx="17256983" cy="35855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27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Application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701C110-E44B-4B5A-A33C-BA501D7E89CB}"/>
              </a:ext>
            </a:extLst>
          </p:cNvPr>
          <p:cNvSpPr/>
          <p:nvPr/>
        </p:nvSpPr>
        <p:spPr>
          <a:xfrm>
            <a:off x="15719881" y="17396124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Updated</a:t>
            </a:r>
            <a:endParaRPr lang="en-US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F22A2-7A1D-4AD7-98C6-8D55DB55C4CD}"/>
              </a:ext>
            </a:extLst>
          </p:cNvPr>
          <p:cNvSpPr/>
          <p:nvPr/>
        </p:nvSpPr>
        <p:spPr>
          <a:xfrm>
            <a:off x="6926456" y="20974144"/>
            <a:ext cx="61157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Bradley Hand ITC" panose="03070402050302030203" pitchFamily="66" charset="0"/>
              </a:rPr>
              <a:t>Check for this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7EA41A-1BA3-4C42-915C-AB3184E46951}"/>
              </a:ext>
            </a:extLst>
          </p:cNvPr>
          <p:cNvCxnSpPr>
            <a:cxnSpLocks/>
          </p:cNvCxnSpPr>
          <p:nvPr/>
        </p:nvCxnSpPr>
        <p:spPr>
          <a:xfrm flipV="1">
            <a:off x="12945979" y="18630074"/>
            <a:ext cx="2358192" cy="2348535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2F6E0-301D-4450-A7D3-8010E1B69E10}"/>
              </a:ext>
            </a:extLst>
          </p:cNvPr>
          <p:cNvSpPr/>
          <p:nvPr/>
        </p:nvSpPr>
        <p:spPr>
          <a:xfrm>
            <a:off x="29913640" y="23580804"/>
            <a:ext cx="81355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Ahammad Shawki</a:t>
            </a:r>
          </a:p>
        </p:txBody>
      </p:sp>
    </p:spTree>
    <p:extLst>
      <p:ext uri="{BB962C8B-B14F-4D97-AF65-F5344CB8AC3E}">
        <p14:creationId xmlns:p14="http://schemas.microsoft.com/office/powerpoint/2010/main" val="250506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801646"/>
              </p:ext>
            </p:extLst>
          </p:nvPr>
        </p:nvGraphicFramePr>
        <p:xfrm>
          <a:off x="5816600" y="1552576"/>
          <a:ext cx="26771600" cy="215836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86192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7909674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Initiatives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 TO MANY RELATIONSHIP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0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7316"/>
              </p:ext>
            </p:extLst>
          </p:nvPr>
        </p:nvGraphicFramePr>
        <p:xfrm>
          <a:off x="5816600" y="1552576"/>
          <a:ext cx="26771600" cy="215836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91005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7861547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Social Posts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ARRAY,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2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640500"/>
              </p:ext>
            </p:extLst>
          </p:nvPr>
        </p:nvGraphicFramePr>
        <p:xfrm>
          <a:off x="4606423" y="3561347"/>
          <a:ext cx="29191953" cy="194430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7269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041926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1603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Products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 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44518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197379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495612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812404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6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3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590793" y="476798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</p:spTree>
    <p:extLst>
      <p:ext uri="{BB962C8B-B14F-4D97-AF65-F5344CB8AC3E}">
        <p14:creationId xmlns:p14="http://schemas.microsoft.com/office/powerpoint/2010/main" val="127205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45850"/>
              </p:ext>
            </p:extLst>
          </p:nvPr>
        </p:nvGraphicFramePr>
        <p:xfrm>
          <a:off x="4544594" y="2901554"/>
          <a:ext cx="29315612" cy="188856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22845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1087156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Consumer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INTEGER_FIELD, NOT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8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7295133" y="4942373"/>
            <a:ext cx="23814533" cy="1480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&amp;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VISUALIZATION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410611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10315993" y="899762"/>
            <a:ext cx="1777281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15954793" y="5253006"/>
            <a:ext cx="54633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4ECB-6EA0-4EB4-A6D8-850CDD54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9" y="7366208"/>
            <a:ext cx="27713342" cy="8869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69C52-7E46-4CFF-9E8E-8CFBB6D5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9" y="17322592"/>
            <a:ext cx="27713343" cy="64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16133289" y="995105"/>
            <a:ext cx="613821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Facebook</a:t>
            </a:r>
            <a:endParaRPr lang="en-US" sz="96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A7D7-2B3B-4BC8-88C0-EB0E4F0F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66" y="3437601"/>
            <a:ext cx="24739464" cy="1122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4F185-D9C9-4FA5-B534-359AE171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66" y="15532401"/>
            <a:ext cx="24739464" cy="8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EEFF1-79D7-4DAF-B716-C4E52839D274}"/>
              </a:ext>
            </a:extLst>
          </p:cNvPr>
          <p:cNvSpPr/>
          <p:nvPr/>
        </p:nvSpPr>
        <p:spPr>
          <a:xfrm>
            <a:off x="6653932" y="1918469"/>
            <a:ext cx="25096935" cy="208518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9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</a:t>
            </a:r>
            <a:r>
              <a:rPr lang="en-US" sz="19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ysis Ideas</a:t>
            </a:r>
            <a:endParaRPr lang="en-US" sz="199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User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Organization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Fund Sources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Age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 Price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Category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Status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Post Platforms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Funding Possibility</a:t>
            </a:r>
          </a:p>
        </p:txBody>
      </p:sp>
    </p:spTree>
    <p:extLst>
      <p:ext uri="{BB962C8B-B14F-4D97-AF65-F5344CB8AC3E}">
        <p14:creationId xmlns:p14="http://schemas.microsoft.com/office/powerpoint/2010/main" val="151490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955277" y="4088293"/>
            <a:ext cx="25816683" cy="179279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eatures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Access data easily</a:t>
            </a:r>
            <a:endParaRPr lang="en-US" sz="115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friendly interface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Customizable with-comment code</a:t>
            </a:r>
            <a:endParaRPr lang="en-US" sz="11500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Universally unique </a:t>
            </a: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dentifiers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Backup data in excel sheets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support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4 layered Security Measurements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Responsive Web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A9D53-15C4-4057-A1AC-9DFD833B1384}"/>
              </a:ext>
            </a:extLst>
          </p:cNvPr>
          <p:cNvSpPr/>
          <p:nvPr/>
        </p:nvSpPr>
        <p:spPr>
          <a:xfrm>
            <a:off x="732868" y="323165"/>
            <a:ext cx="784862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Recap</a:t>
            </a:r>
            <a:endParaRPr lang="en-US" sz="96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78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7471194" y="8620303"/>
            <a:ext cx="24952665" cy="74481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Implementations</a:t>
            </a:r>
          </a:p>
          <a:p>
            <a:pPr algn="ctr"/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1652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84F7-0402-4F95-9497-97B1CD9E31AB}"/>
              </a:ext>
            </a:extLst>
          </p:cNvPr>
          <p:cNvSpPr/>
          <p:nvPr/>
        </p:nvSpPr>
        <p:spPr>
          <a:xfrm>
            <a:off x="9611479" y="1214735"/>
            <a:ext cx="1918185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Fulfilling Requirements</a:t>
            </a: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803A052F-AE65-4729-A99A-8B7A1B575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30138" r="35955" b="27792"/>
          <a:stretch/>
        </p:blipFill>
        <p:spPr bwMode="auto">
          <a:xfrm>
            <a:off x="20173950" y="4541729"/>
            <a:ext cx="16322919" cy="171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705AF-62D9-4BC6-AE6B-6316846551BA}"/>
              </a:ext>
            </a:extLst>
          </p:cNvPr>
          <p:cNvCxnSpPr>
            <a:cxnSpLocks/>
          </p:cNvCxnSpPr>
          <p:nvPr/>
        </p:nvCxnSpPr>
        <p:spPr>
          <a:xfrm flipV="1">
            <a:off x="14541910" y="8112030"/>
            <a:ext cx="6202808" cy="63786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ADFCB-4493-4A09-B61A-F1C6DAA00DCF}"/>
              </a:ext>
            </a:extLst>
          </p:cNvPr>
          <p:cNvCxnSpPr>
            <a:cxnSpLocks/>
          </p:cNvCxnSpPr>
          <p:nvPr/>
        </p:nvCxnSpPr>
        <p:spPr>
          <a:xfrm flipV="1">
            <a:off x="14541910" y="9192636"/>
            <a:ext cx="6288067" cy="57385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EB8D9F-88D8-46DE-B262-9D96BEAC5575}"/>
              </a:ext>
            </a:extLst>
          </p:cNvPr>
          <p:cNvCxnSpPr>
            <a:cxnSpLocks/>
          </p:cNvCxnSpPr>
          <p:nvPr/>
        </p:nvCxnSpPr>
        <p:spPr>
          <a:xfrm>
            <a:off x="14541910" y="4159045"/>
            <a:ext cx="6374990" cy="62041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A4D48-90F3-46D2-A488-610608C0D130}"/>
              </a:ext>
            </a:extLst>
          </p:cNvPr>
          <p:cNvCxnSpPr>
            <a:cxnSpLocks/>
          </p:cNvCxnSpPr>
          <p:nvPr/>
        </p:nvCxnSpPr>
        <p:spPr>
          <a:xfrm>
            <a:off x="14541910" y="4734621"/>
            <a:ext cx="6374990" cy="66579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2E19E-1A40-4B93-A5D6-C7D4194F043D}"/>
              </a:ext>
            </a:extLst>
          </p:cNvPr>
          <p:cNvCxnSpPr>
            <a:cxnSpLocks/>
          </p:cNvCxnSpPr>
          <p:nvPr/>
        </p:nvCxnSpPr>
        <p:spPr>
          <a:xfrm>
            <a:off x="14541910" y="5294964"/>
            <a:ext cx="6288067" cy="71953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880EB-F816-4A41-A982-E363958D8080}"/>
              </a:ext>
            </a:extLst>
          </p:cNvPr>
          <p:cNvCxnSpPr>
            <a:cxnSpLocks/>
          </p:cNvCxnSpPr>
          <p:nvPr/>
        </p:nvCxnSpPr>
        <p:spPr>
          <a:xfrm>
            <a:off x="14541910" y="5960269"/>
            <a:ext cx="6374990" cy="8886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C2280C-0C26-4073-B2A8-14743EC6FB91}"/>
              </a:ext>
            </a:extLst>
          </p:cNvPr>
          <p:cNvCxnSpPr>
            <a:cxnSpLocks/>
          </p:cNvCxnSpPr>
          <p:nvPr/>
        </p:nvCxnSpPr>
        <p:spPr>
          <a:xfrm>
            <a:off x="14541910" y="11179416"/>
            <a:ext cx="6374990" cy="36668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E6C63-324E-428C-A943-7C78AD0B67AF}"/>
              </a:ext>
            </a:extLst>
          </p:cNvPr>
          <p:cNvCxnSpPr>
            <a:cxnSpLocks/>
          </p:cNvCxnSpPr>
          <p:nvPr/>
        </p:nvCxnSpPr>
        <p:spPr>
          <a:xfrm>
            <a:off x="14541910" y="6481798"/>
            <a:ext cx="6374990" cy="10640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57395-7562-4CB0-B9FE-862B6B658187}"/>
              </a:ext>
            </a:extLst>
          </p:cNvPr>
          <p:cNvCxnSpPr>
            <a:cxnSpLocks/>
          </p:cNvCxnSpPr>
          <p:nvPr/>
        </p:nvCxnSpPr>
        <p:spPr>
          <a:xfrm>
            <a:off x="14748387" y="18078667"/>
            <a:ext cx="5895952" cy="335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D0D308-6969-42C9-ADE3-0F0703773570}"/>
              </a:ext>
            </a:extLst>
          </p:cNvPr>
          <p:cNvCxnSpPr>
            <a:cxnSpLocks/>
          </p:cNvCxnSpPr>
          <p:nvPr/>
        </p:nvCxnSpPr>
        <p:spPr>
          <a:xfrm flipV="1">
            <a:off x="14748387" y="16182540"/>
            <a:ext cx="6168513" cy="450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16F044A-0FD7-4502-826A-22EB3C5A56CA}"/>
              </a:ext>
            </a:extLst>
          </p:cNvPr>
          <p:cNvSpPr/>
          <p:nvPr/>
        </p:nvSpPr>
        <p:spPr>
          <a:xfrm>
            <a:off x="11267375" y="22839987"/>
            <a:ext cx="158700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  - Requirements Plan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EA9D5A-4917-4609-BBED-8D4D8429CC1D}"/>
              </a:ext>
            </a:extLst>
          </p:cNvPr>
          <p:cNvCxnSpPr>
            <a:cxnSpLocks/>
          </p:cNvCxnSpPr>
          <p:nvPr/>
        </p:nvCxnSpPr>
        <p:spPr>
          <a:xfrm>
            <a:off x="14541910" y="8081633"/>
            <a:ext cx="6102429" cy="4516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2CA8D-4858-4D2F-AE41-4F75A97102A6}"/>
              </a:ext>
            </a:extLst>
          </p:cNvPr>
          <p:cNvCxnSpPr/>
          <p:nvPr/>
        </p:nvCxnSpPr>
        <p:spPr>
          <a:xfrm>
            <a:off x="20916900" y="19491158"/>
            <a:ext cx="8921416" cy="0"/>
          </a:xfrm>
          <a:prstGeom prst="line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92DBD-6738-4F80-B4E5-B3EEAB198E70}"/>
              </a:ext>
            </a:extLst>
          </p:cNvPr>
          <p:cNvGrpSpPr/>
          <p:nvPr/>
        </p:nvGrpSpPr>
        <p:grpSpPr>
          <a:xfrm>
            <a:off x="-7498410" y="4055276"/>
            <a:ext cx="31049619" cy="18417612"/>
            <a:chOff x="-7498410" y="4055276"/>
            <a:chExt cx="31049619" cy="18417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B4DC4C-2DB7-4756-AC0A-048E70F4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98410" y="4055276"/>
              <a:ext cx="31049619" cy="184176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7A724F-BB3C-4ADB-80C6-F7B59261464A}"/>
                </a:ext>
              </a:extLst>
            </p:cNvPr>
            <p:cNvSpPr/>
            <p:nvPr/>
          </p:nvSpPr>
          <p:spPr>
            <a:xfrm>
              <a:off x="5967663" y="16755677"/>
              <a:ext cx="8301686" cy="25830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1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DE37B-2AB9-4CB8-8208-1078AA65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43" y="2286174"/>
            <a:ext cx="17660073" cy="2011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AA60-DD15-4EC0-BCA9-B51B1D1F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682" y="2286174"/>
            <a:ext cx="11371875" cy="201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9249194" y="4942373"/>
            <a:ext cx="19906411" cy="1480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Columns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Relationships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203637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56A6C-42C8-42F1-BE4B-64B94EE5B35D}"/>
              </a:ext>
            </a:extLst>
          </p:cNvPr>
          <p:cNvSpPr/>
          <p:nvPr/>
        </p:nvSpPr>
        <p:spPr>
          <a:xfrm>
            <a:off x="11349099" y="18411704"/>
            <a:ext cx="21000497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Tables </a:t>
            </a:r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4261-8E64-4A28-A01D-7231EBC50618}"/>
              </a:ext>
            </a:extLst>
          </p:cNvPr>
          <p:cNvSpPr/>
          <p:nvPr/>
        </p:nvSpPr>
        <p:spPr>
          <a:xfrm>
            <a:off x="11349099" y="16154706"/>
            <a:ext cx="2100049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Old Tables  </a:t>
            </a:r>
            <a:r>
              <a:rPr lang="en-US" sz="96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=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D1FBC-6CA6-4CF0-BC13-5167F1EEB9B7}"/>
              </a:ext>
            </a:extLst>
          </p:cNvPr>
          <p:cNvSpPr/>
          <p:nvPr/>
        </p:nvSpPr>
        <p:spPr>
          <a:xfrm>
            <a:off x="4370783" y="5809708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 </a:t>
            </a:r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60163-6084-439A-9179-8BD6437A533B}"/>
              </a:ext>
            </a:extLst>
          </p:cNvPr>
          <p:cNvSpPr/>
          <p:nvPr/>
        </p:nvSpPr>
        <p:spPr>
          <a:xfrm>
            <a:off x="7932130" y="8100951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Database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6A0F7-3956-494C-82E1-BF0E58FED23F}"/>
              </a:ext>
            </a:extLst>
          </p:cNvPr>
          <p:cNvSpPr/>
          <p:nvPr/>
        </p:nvSpPr>
        <p:spPr>
          <a:xfrm>
            <a:off x="11349099" y="10401136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Tables </a:t>
            </a:r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060C2-A35E-4690-A050-72CA26ABEC6B}"/>
              </a:ext>
            </a:extLst>
          </p:cNvPr>
          <p:cNvSpPr/>
          <p:nvPr/>
        </p:nvSpPr>
        <p:spPr>
          <a:xfrm>
            <a:off x="7932130" y="13897708"/>
            <a:ext cx="2100049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Core Database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1D22F-9656-46E4-BB9D-F6C92B0C1068}"/>
              </a:ext>
            </a:extLst>
          </p:cNvPr>
          <p:cNvSpPr/>
          <p:nvPr/>
        </p:nvSpPr>
        <p:spPr>
          <a:xfrm>
            <a:off x="10988466" y="1214735"/>
            <a:ext cx="1642789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Databases &amp; Tables</a:t>
            </a:r>
          </a:p>
        </p:txBody>
      </p:sp>
    </p:spTree>
    <p:extLst>
      <p:ext uri="{BB962C8B-B14F-4D97-AF65-F5344CB8AC3E}">
        <p14:creationId xmlns:p14="http://schemas.microsoft.com/office/powerpoint/2010/main" val="2958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>
            <a:extLst>
              <a:ext uri="{FF2B5EF4-FFF2-40B4-BE49-F238E27FC236}">
                <a16:creationId xmlns:a16="http://schemas.microsoft.com/office/drawing/2014/main" id="{7FE084D1-03AB-4D1D-8C85-49527E4C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4993927"/>
            <a:ext cx="20218400" cy="17781540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B9752685-6094-4F34-9A3F-B20CF68637FF}"/>
              </a:ext>
            </a:extLst>
          </p:cNvPr>
          <p:cNvSpPr/>
          <p:nvPr/>
        </p:nvSpPr>
        <p:spPr>
          <a:xfrm>
            <a:off x="8522241" y="1214735"/>
            <a:ext cx="213603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Tables Dependency Chart</a:t>
            </a:r>
          </a:p>
        </p:txBody>
      </p:sp>
    </p:spTree>
    <p:extLst>
      <p:ext uri="{BB962C8B-B14F-4D97-AF65-F5344CB8AC3E}">
        <p14:creationId xmlns:p14="http://schemas.microsoft.com/office/powerpoint/2010/main" val="19049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18836"/>
              </p:ext>
            </p:extLst>
          </p:nvPr>
        </p:nvGraphicFramePr>
        <p:xfrm>
          <a:off x="4606423" y="9103894"/>
          <a:ext cx="29191953" cy="648101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7269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041926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1603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Tags</a:t>
                      </a:r>
                      <a:endParaRPr lang="en-US" sz="8800" spc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/>
                        <a:t>Id</a:t>
                      </a:r>
                      <a:endParaRPr lang="en-US" sz="6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</a:rPr>
                        <a:t>UUID, PRIMARY KEY, NOT NULL</a:t>
                      </a:r>
                      <a:endParaRPr lang="en-US" sz="6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/>
                        <a:t>Value</a:t>
                      </a:r>
                      <a:endParaRPr lang="en-US" sz="6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</a:rPr>
                        <a:t>CHARFIELD(MAX_LENGTH = 50), NOT NULL</a:t>
                      </a:r>
                      <a:endParaRPr lang="en-US" sz="6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590793" y="476798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</p:spTree>
    <p:extLst>
      <p:ext uri="{BB962C8B-B14F-4D97-AF65-F5344CB8AC3E}">
        <p14:creationId xmlns:p14="http://schemas.microsoft.com/office/powerpoint/2010/main" val="167558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83038"/>
              </p:ext>
            </p:extLst>
          </p:nvPr>
        </p:nvGraphicFramePr>
        <p:xfrm>
          <a:off x="5122110" y="2671000"/>
          <a:ext cx="28160579" cy="19346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65674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9394905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4190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Fund Sources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009919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41340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Funding Possibility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(Low | Medium | High),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48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76509"/>
              </p:ext>
            </p:extLst>
          </p:nvPr>
        </p:nvGraphicFramePr>
        <p:xfrm>
          <a:off x="2983832" y="1289845"/>
          <a:ext cx="32437135" cy="2210911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373602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4063533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2109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Organizations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(COMPETITOR | NEUTRAL | MARKET | VENDORS),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346382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SELECT_FIELD(ACTIVE | INACTIVE),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Funders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414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83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93220"/>
              </p:ext>
            </p:extLst>
          </p:nvPr>
        </p:nvGraphicFramePr>
        <p:xfrm>
          <a:off x="5816600" y="5599510"/>
          <a:ext cx="26771600" cy="134897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0571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6465884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Strategies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6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51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513</Words>
  <Application>Microsoft Office PowerPoint</Application>
  <PresentationFormat>Custom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Aharoni</vt:lpstr>
      <vt:lpstr>Arial</vt:lpstr>
      <vt:lpstr>Courier New</vt:lpstr>
      <vt:lpstr>Calibri Light</vt:lpstr>
      <vt:lpstr>Bradley Hand ITC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37</cp:revision>
  <dcterms:created xsi:type="dcterms:W3CDTF">2021-04-28T13:28:02Z</dcterms:created>
  <dcterms:modified xsi:type="dcterms:W3CDTF">2021-05-23T14:51:11Z</dcterms:modified>
</cp:coreProperties>
</file>